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64" r:id="rId6"/>
    <p:sldId id="257" r:id="rId7"/>
    <p:sldId id="259" r:id="rId8"/>
    <p:sldId id="258" r:id="rId9"/>
    <p:sldId id="260" r:id="rId10"/>
    <p:sldId id="265" r:id="rId11"/>
    <p:sldId id="266" r:id="rId12"/>
    <p:sldId id="267" r:id="rId13"/>
    <p:sldId id="269" r:id="rId14"/>
    <p:sldId id="270" r:id="rId15"/>
    <p:sldId id="271"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3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26.04.2017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26.04.2017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26.04.2017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26.04.2017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26.04.2017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26.04.2017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26.04.2017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26.04.2017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26.04.2017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26.04.2017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26.04.2017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26.04.2017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dglossary.org/proficiency-based-learning/" TargetMode="External"/><Relationship Id="rId2" Type="http://schemas.openxmlformats.org/officeDocument/2006/relationships/hyperlink" Target="http://edglossary.org/personalized-learnin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edglossary.org/student-centered-learni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Teacher" TargetMode="External"/><Relationship Id="rId2" Type="http://schemas.openxmlformats.org/officeDocument/2006/relationships/hyperlink" Target="https://en.wikipedia.org/wiki/Teaching" TargetMode="External"/><Relationship Id="rId1" Type="http://schemas.openxmlformats.org/officeDocument/2006/relationships/slideLayout" Target="../slideLayouts/slideLayout2.xml"/><Relationship Id="rId5" Type="http://schemas.openxmlformats.org/officeDocument/2006/relationships/hyperlink" Target="https://en.wikipedia.org/wiki/Student-centred_learning#cite_note-1" TargetMode="External"/><Relationship Id="rId4" Type="http://schemas.openxmlformats.org/officeDocument/2006/relationships/hyperlink" Target="https://en.wikipedia.org/wiki/Student"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Student-centred_learning#cite_note-5" TargetMode="External"/><Relationship Id="rId2" Type="http://schemas.openxmlformats.org/officeDocument/2006/relationships/hyperlink" Target="https://en.wikipedia.org/wiki/Lifelong_learning" TargetMode="External"/><Relationship Id="rId1" Type="http://schemas.openxmlformats.org/officeDocument/2006/relationships/slideLayout" Target="../slideLayouts/slideLayout2.xml"/><Relationship Id="rId4" Type="http://schemas.openxmlformats.org/officeDocument/2006/relationships/hyperlink" Target="https://en.wikipedia.org/wiki/Constructivism_(philosophy_of_educatio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Learning_space" TargetMode="External"/><Relationship Id="rId2" Type="http://schemas.openxmlformats.org/officeDocument/2006/relationships/hyperlink" Target="https://en.wikipedia.org/wiki/Student_voice" TargetMode="External"/><Relationship Id="rId1" Type="http://schemas.openxmlformats.org/officeDocument/2006/relationships/slideLayout" Target="../slideLayouts/slideLayout2.xml"/><Relationship Id="rId5" Type="http://schemas.openxmlformats.org/officeDocument/2006/relationships/hyperlink" Target="https://en.wikipedia.org/wiki/Traditional_education" TargetMode="External"/><Relationship Id="rId4" Type="http://schemas.openxmlformats.org/officeDocument/2006/relationships/hyperlink" Target="https://en.wikipedia.org/wiki/Student-centred_learning#cite_note-hannafin-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980729"/>
            <a:ext cx="7772400" cy="1728191"/>
          </a:xfrm>
        </p:spPr>
        <p:txBody>
          <a:bodyPr/>
          <a:lstStyle/>
          <a:p>
            <a:r>
              <a:rPr lang="en-US" b="1" dirty="0" smtClean="0">
                <a:latin typeface="Times New Roman" pitchFamily="18" charset="0"/>
                <a:cs typeface="Times New Roman" pitchFamily="18" charset="0"/>
              </a:rPr>
              <a:t>Higher Education Pedagogy</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Student-centered learning</a:t>
            </a:r>
            <a:endParaRPr lang="ru-RU"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371600" y="4437112"/>
            <a:ext cx="6400800" cy="1201688"/>
          </a:xfrm>
        </p:spPr>
        <p:txBody>
          <a:bodyPr>
            <a:normAutofit/>
          </a:bodyPr>
          <a:lstStyle/>
          <a:p>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Zh.T.Makhambetova</a:t>
            </a:r>
            <a:endParaRPr lang="ru-RU" sz="24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903542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lgn="just">
              <a:buNone/>
            </a:pPr>
            <a:r>
              <a:rPr lang="en-US" sz="2400" dirty="0">
                <a:latin typeface="Times New Roman" pitchFamily="18" charset="0"/>
                <a:cs typeface="Times New Roman" pitchFamily="18" charset="0"/>
              </a:rPr>
              <a:t>Education researchers and historians have found that teacher-centered instruction has been the dominant mode in American public schools for more than a century, and evidence suggests that only a small fraction of instructional settings in American public schools could be considered authentically “student-centered” (though a greater proportion of teachers might describe their approach to instruction as “student-centered</a:t>
            </a:r>
            <a:r>
              <a:rPr lang="en-US" sz="2400" dirty="0" smtClean="0">
                <a:latin typeface="Times New Roman" pitchFamily="18" charset="0"/>
                <a:cs typeface="Times New Roman" pitchFamily="18" charset="0"/>
              </a:rPr>
              <a:t>”).</a:t>
            </a:r>
          </a:p>
          <a:p>
            <a:pPr marL="0" indent="0" algn="just">
              <a:buNone/>
            </a:pP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13228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algn="just"/>
            <a:r>
              <a:rPr lang="en-US" sz="2400" dirty="0">
                <a:latin typeface="Times New Roman" pitchFamily="18" charset="0"/>
                <a:cs typeface="Times New Roman" pitchFamily="18" charset="0"/>
              </a:rPr>
              <a:t>That said, some aspects of student-centered instruction—such as the arrangement of desks into circles or small groups, or assignments that allow students to choose their own reading materials—have been widely adopted by teachers. In many cases, the typical instructional setting in public schools likely features a blend of teacher-centered and student-centered approaches.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719532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algn="just"/>
            <a:r>
              <a:rPr lang="en-US" sz="2400" dirty="0">
                <a:latin typeface="Times New Roman" pitchFamily="18" charset="0"/>
                <a:cs typeface="Times New Roman" pitchFamily="18" charset="0"/>
              </a:rPr>
              <a:t>While student-centered learning has sometimes been criticized as a fuzzy concept that refers to a vague assortment of teaching strategies, or that means different things to different educators, in recent years some education reformers and researchers have sought to define the term with greater precision. While the definition of the term is still evolving, advocates of student-centered learning tend to emphasize a few fundamental characteristics:</a:t>
            </a:r>
            <a:endParaRPr lang="ru-RU" sz="24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634288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lvl="0" indent="0" algn="just">
              <a:buNone/>
            </a:pPr>
            <a:r>
              <a:rPr lang="en-US" sz="2400" dirty="0" smtClean="0">
                <a:latin typeface="Times New Roman" pitchFamily="18" charset="0"/>
                <a:cs typeface="Times New Roman" pitchFamily="18" charset="0"/>
              </a:rPr>
              <a:t>1.Teaching </a:t>
            </a:r>
            <a:r>
              <a:rPr lang="en-US" sz="2400" dirty="0">
                <a:latin typeface="Times New Roman" pitchFamily="18" charset="0"/>
                <a:cs typeface="Times New Roman" pitchFamily="18" charset="0"/>
              </a:rPr>
              <a:t>and learning is “</a:t>
            </a:r>
            <a:r>
              <a:rPr lang="en-US" sz="2400" u="sng" dirty="0">
                <a:latin typeface="Times New Roman" pitchFamily="18" charset="0"/>
                <a:cs typeface="Times New Roman" pitchFamily="18" charset="0"/>
                <a:hlinkClick r:id="rId2"/>
              </a:rPr>
              <a:t>personalized</a:t>
            </a:r>
            <a:r>
              <a:rPr lang="en-US" sz="2400" dirty="0">
                <a:latin typeface="Times New Roman" pitchFamily="18" charset="0"/>
                <a:cs typeface="Times New Roman" pitchFamily="18" charset="0"/>
              </a:rPr>
              <a:t>,” meaning that it addresses the distinct learning needs, interests, aspirations, or cultural backgrounds of individual students.</a:t>
            </a:r>
            <a:endParaRPr lang="ru-RU" sz="2400" dirty="0">
              <a:latin typeface="Times New Roman" pitchFamily="18" charset="0"/>
              <a:cs typeface="Times New Roman" pitchFamily="18" charset="0"/>
            </a:endParaRPr>
          </a:p>
          <a:p>
            <a:pPr marL="0" lvl="0" indent="0" algn="just">
              <a:buNone/>
            </a:pPr>
            <a:r>
              <a:rPr lang="en-US" sz="2400" dirty="0" smtClean="0">
                <a:latin typeface="Times New Roman" pitchFamily="18" charset="0"/>
                <a:cs typeface="Times New Roman" pitchFamily="18" charset="0"/>
              </a:rPr>
              <a:t>2.Students </a:t>
            </a:r>
            <a:r>
              <a:rPr lang="en-US" sz="2400" dirty="0">
                <a:latin typeface="Times New Roman" pitchFamily="18" charset="0"/>
                <a:cs typeface="Times New Roman" pitchFamily="18" charset="0"/>
              </a:rPr>
              <a:t>advance in their education when they demonstrate they have learned the knowledge and skills they are expected to learn (for a more detailed discussion, see </a:t>
            </a:r>
            <a:r>
              <a:rPr lang="en-US" sz="2400" u="sng" dirty="0">
                <a:latin typeface="Times New Roman" pitchFamily="18" charset="0"/>
                <a:cs typeface="Times New Roman" pitchFamily="18" charset="0"/>
                <a:hlinkClick r:id="rId3"/>
              </a:rPr>
              <a:t>proficiency-based learning</a:t>
            </a:r>
            <a:r>
              <a:rPr lang="en-US" sz="2400" dirty="0">
                <a:latin typeface="Times New Roman" pitchFamily="18" charset="0"/>
                <a:cs typeface="Times New Roman" pitchFamily="18" charset="0"/>
              </a:rPr>
              <a:t>).</a:t>
            </a:r>
            <a:endParaRPr lang="ru-RU" sz="24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856136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lvl="0" indent="0" algn="just">
              <a:buNone/>
            </a:pPr>
            <a:r>
              <a:rPr lang="en-US" sz="2400" dirty="0" smtClean="0">
                <a:latin typeface="Times New Roman" pitchFamily="18" charset="0"/>
                <a:cs typeface="Times New Roman" pitchFamily="18" charset="0"/>
              </a:rPr>
              <a:t>3. Students </a:t>
            </a:r>
            <a:r>
              <a:rPr lang="en-US" sz="2400" dirty="0">
                <a:latin typeface="Times New Roman" pitchFamily="18" charset="0"/>
                <a:cs typeface="Times New Roman" pitchFamily="18" charset="0"/>
              </a:rPr>
              <a:t>have the flexibility to learn “anytime and anywhere,” meaning that student learning can take place outside of traditional classroom and school-based settings, such as through work-study programs or online courses, or during nontraditional times, such as on nights and weekends.</a:t>
            </a:r>
            <a:endParaRPr lang="ru-RU" sz="2400" dirty="0">
              <a:latin typeface="Times New Roman" pitchFamily="18" charset="0"/>
              <a:cs typeface="Times New Roman" pitchFamily="18" charset="0"/>
            </a:endParaRPr>
          </a:p>
          <a:p>
            <a:pPr marL="0" lvl="0" indent="0" algn="just">
              <a:buNone/>
            </a:pPr>
            <a:r>
              <a:rPr lang="en-US" sz="2400" dirty="0" smtClean="0">
                <a:latin typeface="Times New Roman" pitchFamily="18" charset="0"/>
                <a:cs typeface="Times New Roman" pitchFamily="18" charset="0"/>
              </a:rPr>
              <a:t>4. Students </a:t>
            </a:r>
            <a:r>
              <a:rPr lang="en-US" sz="2400" dirty="0">
                <a:latin typeface="Times New Roman" pitchFamily="18" charset="0"/>
                <a:cs typeface="Times New Roman" pitchFamily="18" charset="0"/>
              </a:rPr>
              <a:t>are given opportunities to make choices about their own learning and contribute to the design of learning experiences.</a:t>
            </a:r>
            <a:endParaRPr lang="ru-RU" sz="24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261890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en-US" dirty="0" smtClean="0"/>
              <a:t>1. </a:t>
            </a:r>
            <a:r>
              <a:rPr lang="en-US" dirty="0" err="1" smtClean="0"/>
              <a:t>S.U.Naushabayeva</a:t>
            </a:r>
            <a:r>
              <a:rPr lang="en-US" dirty="0" smtClean="0"/>
              <a:t>. Pedagogy of Higher Education</a:t>
            </a:r>
          </a:p>
          <a:p>
            <a:pPr marL="0" indent="0">
              <a:buNone/>
            </a:pPr>
            <a:r>
              <a:rPr lang="en-US" dirty="0" smtClean="0"/>
              <a:t>2. </a:t>
            </a:r>
            <a:r>
              <a:rPr lang="en-US" dirty="0" err="1" smtClean="0"/>
              <a:t>wikipedia</a:t>
            </a:r>
            <a:r>
              <a:rPr lang="en-US" dirty="0" smtClean="0"/>
              <a:t>.</a:t>
            </a:r>
          </a:p>
          <a:p>
            <a:pPr marL="0" indent="0">
              <a:buNone/>
            </a:pPr>
            <a:r>
              <a:rPr lang="en-US" dirty="0"/>
              <a:t>3. </a:t>
            </a:r>
            <a:r>
              <a:rPr lang="en-US" dirty="0">
                <a:hlinkClick r:id="rId2"/>
              </a:rPr>
              <a:t>http://edglossary.org/student-centered-learning</a:t>
            </a:r>
            <a:r>
              <a:rPr lang="en-US" dirty="0" smtClean="0">
                <a:hlinkClick r:id="rId2"/>
              </a:rPr>
              <a:t>/</a:t>
            </a:r>
            <a:r>
              <a:rPr lang="en-US" dirty="0" smtClean="0"/>
              <a:t>. The </a:t>
            </a:r>
            <a:r>
              <a:rPr lang="en-US" dirty="0" err="1" smtClean="0"/>
              <a:t>Glossay</a:t>
            </a:r>
            <a:r>
              <a:rPr lang="en-US" dirty="0" smtClean="0"/>
              <a:t> of Education reform. Student-centered learning.</a:t>
            </a:r>
            <a:endParaRPr lang="ru-RU" dirty="0"/>
          </a:p>
        </p:txBody>
      </p:sp>
    </p:spTree>
    <p:extLst>
      <p:ext uri="{BB962C8B-B14F-4D97-AF65-F5344CB8AC3E}">
        <p14:creationId xmlns:p14="http://schemas.microsoft.com/office/powerpoint/2010/main" val="1166116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algn="just"/>
            <a:r>
              <a:rPr lang="en-US" sz="2400" b="1" dirty="0">
                <a:latin typeface="Times New Roman" pitchFamily="18" charset="0"/>
                <a:cs typeface="Times New Roman" pitchFamily="18" charset="0"/>
              </a:rPr>
              <a:t>Student-centered learning</a:t>
            </a:r>
            <a:r>
              <a:rPr lang="en-US" sz="2400" dirty="0">
                <a:latin typeface="Times New Roman" pitchFamily="18" charset="0"/>
                <a:cs typeface="Times New Roman" pitchFamily="18" charset="0"/>
              </a:rPr>
              <a:t>, also known as </a:t>
            </a:r>
            <a:r>
              <a:rPr lang="en-US" sz="2400" b="1" dirty="0">
                <a:latin typeface="Times New Roman" pitchFamily="18" charset="0"/>
                <a:cs typeface="Times New Roman" pitchFamily="18" charset="0"/>
              </a:rPr>
              <a:t>learner-centered education</a:t>
            </a:r>
            <a:r>
              <a:rPr lang="en-US" sz="2400" dirty="0">
                <a:latin typeface="Times New Roman" pitchFamily="18" charset="0"/>
                <a:cs typeface="Times New Roman" pitchFamily="18" charset="0"/>
              </a:rPr>
              <a:t>, broadly encompasses methods of </a:t>
            </a:r>
            <a:r>
              <a:rPr lang="en-US" sz="2400" dirty="0">
                <a:latin typeface="Times New Roman" pitchFamily="18" charset="0"/>
                <a:cs typeface="Times New Roman" pitchFamily="18" charset="0"/>
                <a:hlinkClick r:id="rId2" tooltip="Teaching"/>
              </a:rPr>
              <a:t>teaching</a:t>
            </a:r>
            <a:r>
              <a:rPr lang="en-US" sz="2400" dirty="0">
                <a:latin typeface="Times New Roman" pitchFamily="18" charset="0"/>
                <a:cs typeface="Times New Roman" pitchFamily="18" charset="0"/>
              </a:rPr>
              <a:t> that shift the focus of instruction from the </a:t>
            </a:r>
            <a:r>
              <a:rPr lang="en-US" sz="2400" dirty="0">
                <a:latin typeface="Times New Roman" pitchFamily="18" charset="0"/>
                <a:cs typeface="Times New Roman" pitchFamily="18" charset="0"/>
                <a:hlinkClick r:id="rId3" tooltip="Teacher"/>
              </a:rPr>
              <a:t>teacher</a:t>
            </a:r>
            <a:r>
              <a:rPr lang="en-US" sz="2400" dirty="0">
                <a:latin typeface="Times New Roman" pitchFamily="18" charset="0"/>
                <a:cs typeface="Times New Roman" pitchFamily="18" charset="0"/>
              </a:rPr>
              <a:t> to the </a:t>
            </a:r>
            <a:r>
              <a:rPr lang="en-US" sz="2400" dirty="0">
                <a:latin typeface="Times New Roman" pitchFamily="18" charset="0"/>
                <a:cs typeface="Times New Roman" pitchFamily="18" charset="0"/>
                <a:hlinkClick r:id="rId4" tooltip="Student"/>
              </a:rPr>
              <a:t>student</a:t>
            </a:r>
            <a:r>
              <a:rPr lang="en-US" sz="2400" dirty="0">
                <a:latin typeface="Times New Roman" pitchFamily="18" charset="0"/>
                <a:cs typeface="Times New Roman" pitchFamily="18" charset="0"/>
              </a:rPr>
              <a:t>. In original usage, student-centered learning aims to develop learner autonomy and independence </a:t>
            </a:r>
            <a:r>
              <a:rPr lang="en-US" sz="2400" baseline="30000" dirty="0">
                <a:latin typeface="Times New Roman" pitchFamily="18" charset="0"/>
                <a:cs typeface="Times New Roman" pitchFamily="18" charset="0"/>
                <a:hlinkClick r:id="rId5"/>
              </a:rPr>
              <a:t>[1]</a:t>
            </a:r>
            <a:r>
              <a:rPr lang="en-US" sz="2400" dirty="0">
                <a:latin typeface="Times New Roman" pitchFamily="18" charset="0"/>
                <a:cs typeface="Times New Roman" pitchFamily="18" charset="0"/>
              </a:rPr>
              <a:t> by putting responsibility for the learning path in the hands of students</a:t>
            </a:r>
            <a:r>
              <a:rPr lang="en-US"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004022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just">
              <a:buNone/>
            </a:pPr>
            <a:r>
              <a:rPr lang="en-US" sz="2400" dirty="0">
                <a:latin typeface="Times New Roman" pitchFamily="18" charset="0"/>
                <a:cs typeface="Times New Roman" pitchFamily="18" charset="0"/>
              </a:rPr>
              <a:t>Student-centered instruction focuses on skills and practices that enable </a:t>
            </a:r>
            <a:r>
              <a:rPr lang="en-US" sz="2400" dirty="0">
                <a:latin typeface="Times New Roman" pitchFamily="18" charset="0"/>
                <a:cs typeface="Times New Roman" pitchFamily="18" charset="0"/>
                <a:hlinkClick r:id="rId2" tooltip="Lifelong learning"/>
              </a:rPr>
              <a:t>lifelong learning</a:t>
            </a:r>
            <a:r>
              <a:rPr lang="en-US" sz="2400" dirty="0">
                <a:latin typeface="Times New Roman" pitchFamily="18" charset="0"/>
                <a:cs typeface="Times New Roman" pitchFamily="18" charset="0"/>
              </a:rPr>
              <a:t> and independent problem-solving.</a:t>
            </a:r>
            <a:r>
              <a:rPr lang="en-US" sz="2400" baseline="30000" dirty="0">
                <a:latin typeface="Times New Roman" pitchFamily="18" charset="0"/>
                <a:cs typeface="Times New Roman" pitchFamily="18" charset="0"/>
                <a:hlinkClick r:id="rId3"/>
              </a:rPr>
              <a:t>[5]</a:t>
            </a:r>
            <a:r>
              <a:rPr lang="en-US" sz="2400" dirty="0">
                <a:latin typeface="Times New Roman" pitchFamily="18" charset="0"/>
                <a:cs typeface="Times New Roman" pitchFamily="18" charset="0"/>
              </a:rPr>
              <a:t> Student-centered learning theory and practice are based on the </a:t>
            </a:r>
            <a:r>
              <a:rPr lang="en-US" sz="2400" dirty="0">
                <a:latin typeface="Times New Roman" pitchFamily="18" charset="0"/>
                <a:cs typeface="Times New Roman" pitchFamily="18" charset="0"/>
                <a:hlinkClick r:id="rId4" tooltip="Constructivism (philosophy of education)"/>
              </a:rPr>
              <a:t>constructivist learning theory</a:t>
            </a:r>
            <a:r>
              <a:rPr lang="en-US" sz="2400" dirty="0">
                <a:latin typeface="Times New Roman" pitchFamily="18" charset="0"/>
                <a:cs typeface="Times New Roman" pitchFamily="18" charset="0"/>
              </a:rPr>
              <a:t> that emphasizes the learner's critical role in constructing meaning from new information and prior experience.</a:t>
            </a:r>
            <a:endParaRPr lang="ru-RU" sz="24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370647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lgn="just">
              <a:buNone/>
            </a:pPr>
            <a:r>
              <a:rPr lang="en-US" sz="2400" dirty="0">
                <a:latin typeface="Times New Roman" pitchFamily="18" charset="0"/>
                <a:cs typeface="Times New Roman" pitchFamily="18" charset="0"/>
              </a:rPr>
              <a:t>Student-centered learning puts students' interests first, acknowledging </a:t>
            </a:r>
            <a:r>
              <a:rPr lang="en-US" sz="2400" dirty="0">
                <a:latin typeface="Times New Roman" pitchFamily="18" charset="0"/>
                <a:cs typeface="Times New Roman" pitchFamily="18" charset="0"/>
                <a:hlinkClick r:id="rId2" tooltip="Student voice"/>
              </a:rPr>
              <a:t>student voice</a:t>
            </a:r>
            <a:r>
              <a:rPr lang="en-US" sz="2400" dirty="0">
                <a:latin typeface="Times New Roman" pitchFamily="18" charset="0"/>
                <a:cs typeface="Times New Roman" pitchFamily="18" charset="0"/>
              </a:rPr>
              <a:t> as central to the learning experience. In a student-centered </a:t>
            </a:r>
            <a:r>
              <a:rPr lang="en-US" sz="2400" dirty="0">
                <a:latin typeface="Times New Roman" pitchFamily="18" charset="0"/>
                <a:cs typeface="Times New Roman" pitchFamily="18" charset="0"/>
                <a:hlinkClick r:id="rId3" tooltip="Learning space"/>
              </a:rPr>
              <a:t>learning space</a:t>
            </a:r>
            <a:r>
              <a:rPr lang="en-US" sz="2400" dirty="0">
                <a:latin typeface="Times New Roman" pitchFamily="18" charset="0"/>
                <a:cs typeface="Times New Roman" pitchFamily="18" charset="0"/>
              </a:rPr>
              <a:t>, students choose what they will learn, how they will learn, and how they will assess their own learning.</a:t>
            </a:r>
            <a:r>
              <a:rPr lang="en-US" sz="2400" baseline="30000" dirty="0">
                <a:latin typeface="Times New Roman" pitchFamily="18" charset="0"/>
                <a:cs typeface="Times New Roman" pitchFamily="18" charset="0"/>
                <a:hlinkClick r:id="rId4"/>
              </a:rPr>
              <a:t>[4]</a:t>
            </a:r>
            <a:r>
              <a:rPr lang="en-US" sz="2400" dirty="0">
                <a:latin typeface="Times New Roman" pitchFamily="18" charset="0"/>
                <a:cs typeface="Times New Roman" pitchFamily="18" charset="0"/>
              </a:rPr>
              <a:t> This is in contrast to </a:t>
            </a:r>
            <a:r>
              <a:rPr lang="en-US" sz="2400" dirty="0">
                <a:latin typeface="Times New Roman" pitchFamily="18" charset="0"/>
                <a:cs typeface="Times New Roman" pitchFamily="18" charset="0"/>
                <a:hlinkClick r:id="rId5" tooltip="Traditional education"/>
              </a:rPr>
              <a:t>traditional education</a:t>
            </a:r>
            <a:r>
              <a:rPr lang="en-US" sz="2400" dirty="0">
                <a:latin typeface="Times New Roman" pitchFamily="18" charset="0"/>
                <a:cs typeface="Times New Roman" pitchFamily="18" charset="0"/>
              </a:rPr>
              <a:t>, also dubbed "teacher-centered learning", which situates the teacher as the primarily "active" role while students take a more "passive", receptive role.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094419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just">
              <a:buNone/>
            </a:pPr>
            <a:r>
              <a:rPr lang="en-US" dirty="0"/>
              <a:t>In a teacher-centered classroom, teachers choose what the students will learn, how the students will learn, and how the students will be assessed on their learning. In contrast, student-centered learning requires students to be active, responsible participants in their own learning and with their own pace of learning.</a:t>
            </a:r>
            <a:endParaRPr lang="ru-RU" dirty="0"/>
          </a:p>
          <a:p>
            <a:endParaRPr lang="ru-RU" dirty="0"/>
          </a:p>
        </p:txBody>
      </p:sp>
    </p:spTree>
    <p:extLst>
      <p:ext uri="{BB962C8B-B14F-4D97-AF65-F5344CB8AC3E}">
        <p14:creationId xmlns:p14="http://schemas.microsoft.com/office/powerpoint/2010/main" val="3847993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Definition of student-centered learning (SCL)</a:t>
            </a:r>
            <a:endParaRPr lang="ru-RU" sz="2400"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0" indent="0" algn="just">
              <a:buNone/>
            </a:pPr>
            <a:r>
              <a:rPr lang="en-US" sz="2400" dirty="0" smtClean="0">
                <a:latin typeface="Times New Roman" pitchFamily="18" charset="0"/>
                <a:cs typeface="Times New Roman" pitchFamily="18" charset="0"/>
              </a:rPr>
              <a:t>Student-centered approach to teaching and learning is based on constructivist views of learning.</a:t>
            </a:r>
          </a:p>
          <a:p>
            <a:pPr marL="0" indent="0" algn="just">
              <a:buNone/>
            </a:pPr>
            <a:r>
              <a:rPr lang="en-US" sz="2400" dirty="0" smtClean="0">
                <a:latin typeface="Times New Roman" pitchFamily="18" charset="0"/>
                <a:cs typeface="Times New Roman" pitchFamily="18" charset="0"/>
              </a:rPr>
              <a:t>It is a shift in responsibility from lecturer to student with the latter assuming greater ownership of their learning.</a:t>
            </a:r>
          </a:p>
          <a:p>
            <a:pPr marL="0" indent="0" algn="just">
              <a:buNone/>
            </a:pPr>
            <a:r>
              <a:rPr lang="en-US" sz="2400" dirty="0" smtClean="0">
                <a:latin typeface="Times New Roman" pitchFamily="18" charset="0"/>
                <a:cs typeface="Times New Roman" pitchFamily="18" charset="0"/>
              </a:rPr>
              <a:t>SCL was credited to Hayward as early as 1905 and to Dewey’s work in 1956.</a:t>
            </a:r>
          </a:p>
          <a:p>
            <a:pPr marL="0" indent="0" algn="just">
              <a:buNone/>
            </a:pPr>
            <a:r>
              <a:rPr lang="en-US" sz="2400" dirty="0" smtClean="0">
                <a:latin typeface="Times New Roman" pitchFamily="18" charset="0"/>
                <a:cs typeface="Times New Roman" pitchFamily="18" charset="0"/>
              </a:rPr>
              <a:t>Carl Rogers was then associated with expanding this approach into a theory of education in the 1980s and this learning approach  has also been associated with the work of Piaget (developmental learning) and Malcolm Knowles (self-directed learning)</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772517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The key features of the SCL are as follows:</a:t>
            </a:r>
            <a:endParaRPr lang="ru-RU" sz="2400"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algn="just">
              <a:buFontTx/>
              <a:buChar char="-"/>
            </a:pPr>
            <a:r>
              <a:rPr lang="en-US" sz="2400" dirty="0" smtClean="0">
                <a:latin typeface="Times New Roman" pitchFamily="18" charset="0"/>
                <a:cs typeface="Times New Roman" pitchFamily="18" charset="0"/>
              </a:rPr>
              <a:t>The reliance on active rather than passive learning.</a:t>
            </a:r>
          </a:p>
          <a:p>
            <a:pPr algn="just">
              <a:buFontTx/>
              <a:buChar char="-"/>
            </a:pPr>
            <a:r>
              <a:rPr lang="en-US" sz="2400" dirty="0" smtClean="0">
                <a:latin typeface="Times New Roman" pitchFamily="18" charset="0"/>
                <a:cs typeface="Times New Roman" pitchFamily="18" charset="0"/>
              </a:rPr>
              <a:t>An emphasis on deep learning and understanding.</a:t>
            </a:r>
          </a:p>
          <a:p>
            <a:pPr algn="just">
              <a:buFontTx/>
              <a:buChar char="-"/>
            </a:pPr>
            <a:r>
              <a:rPr lang="en-US" sz="2400" dirty="0" smtClean="0">
                <a:latin typeface="Times New Roman" pitchFamily="18" charset="0"/>
                <a:cs typeface="Times New Roman" pitchFamily="18" charset="0"/>
              </a:rPr>
              <a:t>Increased responsibility and accountability on the part of the student.</a:t>
            </a:r>
          </a:p>
          <a:p>
            <a:pPr algn="just">
              <a:buFontTx/>
              <a:buChar char="-"/>
            </a:pPr>
            <a:r>
              <a:rPr lang="en-US" sz="2400" dirty="0" smtClean="0">
                <a:latin typeface="Times New Roman" pitchFamily="18" charset="0"/>
                <a:cs typeface="Times New Roman" pitchFamily="18" charset="0"/>
              </a:rPr>
              <a:t>An increased sense of autonomy in the learner.</a:t>
            </a:r>
          </a:p>
          <a:p>
            <a:pPr algn="just">
              <a:buFontTx/>
              <a:buChar char="-"/>
            </a:pPr>
            <a:r>
              <a:rPr lang="en-US" sz="2400" dirty="0" smtClean="0">
                <a:latin typeface="Times New Roman" pitchFamily="18" charset="0"/>
                <a:cs typeface="Times New Roman" pitchFamily="18" charset="0"/>
              </a:rPr>
              <a:t>An interdependence between teacher and learner</a:t>
            </a:r>
            <a:r>
              <a:rPr lang="ru-RU" sz="2400" dirty="0" smtClean="0">
                <a:latin typeface="Times New Roman" pitchFamily="18" charset="0"/>
                <a:cs typeface="Times New Roman" pitchFamily="18" charset="0"/>
              </a:rPr>
              <a:t>.</a:t>
            </a:r>
          </a:p>
          <a:p>
            <a:pPr algn="just">
              <a:buFontTx/>
              <a:buChar char="-"/>
            </a:pPr>
            <a:r>
              <a:rPr lang="en-US" sz="2400" dirty="0" smtClean="0">
                <a:latin typeface="Times New Roman" pitchFamily="18" charset="0"/>
                <a:cs typeface="Times New Roman" pitchFamily="18" charset="0"/>
              </a:rPr>
              <a:t>Mutual respect within the learner/teacher relationship</a:t>
            </a:r>
          </a:p>
          <a:p>
            <a:pPr algn="just">
              <a:buFontTx/>
              <a:buChar char="-"/>
            </a:pPr>
            <a:r>
              <a:rPr lang="en-US" sz="2400" dirty="0" smtClean="0">
                <a:latin typeface="Times New Roman" pitchFamily="18" charset="0"/>
                <a:cs typeface="Times New Roman" pitchFamily="18" charset="0"/>
              </a:rPr>
              <a:t>A reflexive approach to the teaching and learning process on the part of both the teacher and the learner.</a:t>
            </a:r>
          </a:p>
          <a:p>
            <a:pPr>
              <a:buFontTx/>
              <a:buChar char="-"/>
            </a:pP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018796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SCL</a:t>
            </a:r>
            <a:endParaRPr lang="ru-RU" sz="3200"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0" indent="0" algn="just">
              <a:buNone/>
            </a:pPr>
            <a:r>
              <a:rPr lang="en-US" sz="2400" dirty="0">
                <a:latin typeface="Times New Roman" pitchFamily="18" charset="0"/>
                <a:cs typeface="Times New Roman" pitchFamily="18" charset="0"/>
              </a:rPr>
              <a:t>i</a:t>
            </a:r>
            <a:r>
              <a:rPr lang="en-US" sz="2400" dirty="0" smtClean="0">
                <a:latin typeface="Times New Roman" pitchFamily="18" charset="0"/>
                <a:cs typeface="Times New Roman" pitchFamily="18" charset="0"/>
              </a:rPr>
              <a:t>s broadly based on constructivism as a theory of learning, which is built on the idea that learners must construct and reconstruct knowledge in order to learn effectively, with learning being most effective when, as part of an activity, the learner experiences constructing a meaningful product. SCL is also a akin to </a:t>
            </a:r>
            <a:r>
              <a:rPr lang="en-US" sz="2400" i="1" dirty="0" smtClean="0">
                <a:latin typeface="Times New Roman" pitchFamily="18" charset="0"/>
                <a:cs typeface="Times New Roman" pitchFamily="18" charset="0"/>
              </a:rPr>
              <a:t>transformative learning </a:t>
            </a:r>
            <a:r>
              <a:rPr lang="en-US" sz="2400" dirty="0" smtClean="0">
                <a:latin typeface="Times New Roman" pitchFamily="18" charset="0"/>
                <a:cs typeface="Times New Roman" pitchFamily="18" charset="0"/>
              </a:rPr>
              <a:t>which contemplates a process of qualitative change in the learner as ongoing </a:t>
            </a:r>
            <a:endParaRPr lang="ru-RU"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1318665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lgn="just">
              <a:buNone/>
            </a:pPr>
            <a:r>
              <a:rPr lang="en-US" sz="2400" dirty="0" smtClean="0">
                <a:latin typeface="Times New Roman" pitchFamily="18" charset="0"/>
                <a:cs typeface="Times New Roman" pitchFamily="18" charset="0"/>
              </a:rPr>
              <a:t>process of transformation which focuses on enhancing and empowering the learner, developing their critical ability.</a:t>
            </a:r>
          </a:p>
          <a:p>
            <a:pPr marL="0" indent="0" algn="just">
              <a:buNone/>
            </a:pPr>
            <a:r>
              <a:rPr lang="en-US" sz="2400" dirty="0" err="1" smtClean="0">
                <a:latin typeface="Times New Roman" pitchFamily="18" charset="0"/>
                <a:cs typeface="Times New Roman" pitchFamily="18" charset="0"/>
              </a:rPr>
              <a:t>Attard</a:t>
            </a:r>
            <a:r>
              <a:rPr lang="en-US" sz="2400" dirty="0" smtClean="0">
                <a:latin typeface="Times New Roman" pitchFamily="18" charset="0"/>
                <a:cs typeface="Times New Roman" pitchFamily="18" charset="0"/>
              </a:rPr>
              <a:t> et.al highlight that “student-centered learning” represents both a mindset and a culture within a given higher education institution and is a learning approach which is broadly related to, and supported by, constructivist theories of learning. It is characterized by innovative methods of teaching which aim to promote learning in communication with teachers and other learners and which take students seriously as active participants in their own learning, fostering transferable skills as problem-solving, critical thinking and reflective thinking.</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53247782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837</Words>
  <Application>Microsoft Office PowerPoint</Application>
  <PresentationFormat>Экран (4:3)</PresentationFormat>
  <Paragraphs>33</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Higher Education Pedagogy Student-centered learning</vt:lpstr>
      <vt:lpstr>Презентация PowerPoint</vt:lpstr>
      <vt:lpstr>Презентация PowerPoint</vt:lpstr>
      <vt:lpstr>Презентация PowerPoint</vt:lpstr>
      <vt:lpstr>Презентация PowerPoint</vt:lpstr>
      <vt:lpstr>Definition of student-centered learning (SCL)</vt:lpstr>
      <vt:lpstr>The key features of the SCL are as follows:</vt:lpstr>
      <vt:lpstr>SCL</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Admin</cp:lastModifiedBy>
  <cp:revision>10</cp:revision>
  <dcterms:created xsi:type="dcterms:W3CDTF">2017-04-05T02:51:26Z</dcterms:created>
  <dcterms:modified xsi:type="dcterms:W3CDTF">2017-04-26T17:20:23Z</dcterms:modified>
</cp:coreProperties>
</file>